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handoutMasterIdLst>
    <p:handoutMasterId r:id="rId47"/>
  </p:handoutMasterIdLst>
  <p:sldIdLst>
    <p:sldId id="273" r:id="rId2"/>
    <p:sldId id="257" r:id="rId3"/>
    <p:sldId id="331" r:id="rId4"/>
    <p:sldId id="332" r:id="rId5"/>
    <p:sldId id="258" r:id="rId6"/>
    <p:sldId id="329" r:id="rId7"/>
    <p:sldId id="330" r:id="rId8"/>
    <p:sldId id="409" r:id="rId9"/>
    <p:sldId id="410" r:id="rId10"/>
    <p:sldId id="411" r:id="rId11"/>
    <p:sldId id="415" r:id="rId12"/>
    <p:sldId id="377" r:id="rId13"/>
    <p:sldId id="383" r:id="rId14"/>
    <p:sldId id="412" r:id="rId15"/>
    <p:sldId id="413" r:id="rId16"/>
    <p:sldId id="430" r:id="rId17"/>
    <p:sldId id="416" r:id="rId18"/>
    <p:sldId id="340" r:id="rId19"/>
    <p:sldId id="417" r:id="rId20"/>
    <p:sldId id="343" r:id="rId21"/>
    <p:sldId id="414" r:id="rId22"/>
    <p:sldId id="418" r:id="rId23"/>
    <p:sldId id="344" r:id="rId24"/>
    <p:sldId id="419" r:id="rId25"/>
    <p:sldId id="420" r:id="rId26"/>
    <p:sldId id="421" r:id="rId27"/>
    <p:sldId id="422" r:id="rId28"/>
    <p:sldId id="423" r:id="rId29"/>
    <p:sldId id="424" r:id="rId30"/>
    <p:sldId id="425" r:id="rId31"/>
    <p:sldId id="426" r:id="rId32"/>
    <p:sldId id="427" r:id="rId33"/>
    <p:sldId id="428" r:id="rId34"/>
    <p:sldId id="429" r:id="rId35"/>
    <p:sldId id="380" r:id="rId36"/>
    <p:sldId id="347" r:id="rId37"/>
    <p:sldId id="348" r:id="rId38"/>
    <p:sldId id="274" r:id="rId39"/>
    <p:sldId id="349" r:id="rId40"/>
    <p:sldId id="350" r:id="rId41"/>
    <p:sldId id="351" r:id="rId42"/>
    <p:sldId id="397" r:id="rId43"/>
    <p:sldId id="408" r:id="rId44"/>
    <p:sldId id="352" r:id="rId45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8" autoAdjust="0"/>
    <p:restoredTop sz="85363" autoAdjust="0"/>
  </p:normalViewPr>
  <p:slideViewPr>
    <p:cSldViewPr>
      <p:cViewPr varScale="1">
        <p:scale>
          <a:sx n="93" d="100"/>
          <a:sy n="93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608" y="-91"/>
      </p:cViewPr>
      <p:guideLst>
        <p:guide orient="horz" pos="2932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7E574-4BFE-41C6-8117-A2B78DD4442A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C3425-7E1A-4060-8ADF-E67FD37F7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BFA55B-E6B8-4A52-8F7F-9113BA9A45DF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95D1F0-FEE0-4171-BBF6-AAD8D6D6D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Brooke</a:t>
            </a:r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56AA8B-39C8-4A0B-B5AF-E150676272A7}" type="slidenum">
              <a:rPr lang="en-IE" smtClean="0"/>
              <a:pPr/>
              <a:t>10</a:t>
            </a:fld>
            <a:endParaRPr lang="en-I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48EE68-74BD-49D2-81CF-F61B67151AB0}" type="slidenum">
              <a:rPr lang="en-US"/>
              <a:pPr/>
              <a:t>15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Brooke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James &amp; Brooke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6313" y="698500"/>
            <a:ext cx="2530475" cy="189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2825751"/>
            <a:ext cx="5618480" cy="5785168"/>
          </a:xfrm>
        </p:spPr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sz="16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687513" y="698500"/>
            <a:ext cx="3648075" cy="27368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3511550"/>
            <a:ext cx="5619750" cy="5099050"/>
          </a:xfrm>
        </p:spPr>
        <p:txBody>
          <a:bodyPr>
            <a:noAutofit/>
          </a:bodyPr>
          <a:lstStyle/>
          <a:p>
            <a:r>
              <a:rPr lang="en-US" sz="1400" dirty="0" smtClean="0"/>
              <a:t>Brooke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4CBC61-F99F-40E1-89E9-CCE258E3081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6313" y="698500"/>
            <a:ext cx="2530475" cy="1898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2825751"/>
            <a:ext cx="5618480" cy="578516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aseline="0" dirty="0" smtClean="0"/>
              <a:t>James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 – We are going to push out a </a:t>
            </a:r>
            <a:r>
              <a:rPr lang="en-US" dirty="0" err="1" smtClean="0"/>
              <a:t>webtour</a:t>
            </a:r>
            <a:r>
              <a:rPr lang="en-US" dirty="0" smtClean="0"/>
              <a:t> and you</a:t>
            </a:r>
            <a:r>
              <a:rPr lang="en-US" baseline="0" dirty="0" smtClean="0"/>
              <a:t> will have to follow along with me as we go through this applet. We are going to take you to www.shodor.org. Please give me a smiley face when the site opens for you. 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James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/>
              <a:t>Brooke</a:t>
            </a:r>
            <a:endParaRPr lang="en-US" sz="1600" baseline="0" dirty="0" smtClean="0"/>
          </a:p>
          <a:p>
            <a:pPr lvl="0" algn="l">
              <a:buFont typeface="Arial" pitchFamily="34" charset="0"/>
              <a:buNone/>
            </a:pPr>
            <a:endParaRPr lang="en-US" sz="16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James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/>
              <a:t>James &amp; 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5D452-1CAC-4FB2-BBE0-1B1A465A7A4D}" type="slidenum">
              <a:rPr lang="en-US"/>
              <a:pPr/>
              <a:t>9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Brooke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5722-A9B4-4540-80DC-D13700BA2660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07CB-545B-4FAC-B891-1A08A2F46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16B7-0D84-4394-A043-0DCB5CE3AA5C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07065-8CE4-4038-BC35-61F26DB01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012BF-B209-4445-A89E-7FB2872DF2C2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F901-778F-42D2-96F1-EE232143E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A37E-02F4-436F-B890-43226EA9BC48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F973-4913-44A9-9C34-A61CF21E5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13896-3AA0-4CBF-85BE-631E084B481C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266F-16A2-4AC8-BB72-898D5248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684E-17FA-4239-9274-27CFEAB3FE03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09FD-1D34-4EA1-B4AC-9E903D4A8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10DB1-01DA-48AB-9F99-ED40CAF55822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A8B44-C7F6-48F5-9D01-AE3DE2A37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A3CD-D1C9-4338-ABAD-0400F9611BF0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01B3-E892-48D1-AF7E-F96D70C8A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C5DE-46E0-4CDD-A166-C18890698598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3018-FBDC-4249-B70B-B943AF8D9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8BA-D25F-4645-A181-4814D9AEB050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6AFF-E9D9-443A-923A-85F26677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E991-BE1E-4D08-BF69-14E62227E662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0406-228F-4845-A5BA-BC6CB6427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GaDOE_PPT_bg_charcoal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77AB964-1A21-4543-97AC-CDD79CDC9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pratt@doe.k12.ga.u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mailto:bkline@doe.k12.ga.u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youtube.com/watch?v=CHoXRvGTtAQ" TargetMode="External"/><Relationship Id="rId4" Type="http://schemas.openxmlformats.org/officeDocument/2006/relationships/hyperlink" Target="http://blogs.edweek.org/edweek/edtechresearcher/2012/08/what_if_khan_academy_was_made_in_japan_mtt2k_grand_prize.html?utm_source=twitterfeed&amp;utm_medium=twitter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rpmedia.org/daro-talks/index.html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odor.org/interactivate/activities/Transmographer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8.wikispaces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://map.mathshell.org/materials/tests.php" TargetMode="External"/><Relationship Id="rId7" Type="http://schemas.openxmlformats.org/officeDocument/2006/relationships/hyperlink" Target="http://www.gadoe.org/Curriculum-Instruction-and-Assessment/Assessment/Pages/OAS.aspx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arcconline.org/" TargetMode="External"/><Relationship Id="rId5" Type="http://schemas.openxmlformats.org/officeDocument/2006/relationships/hyperlink" Target="http://www.ccsstoolbox.org/" TargetMode="External"/><Relationship Id="rId4" Type="http://schemas.openxmlformats.org/officeDocument/2006/relationships/hyperlink" Target="http://illustrativemathematics.org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0.wikispaces.com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coretools.me/" TargetMode="External"/><Relationship Id="rId13" Type="http://schemas.openxmlformats.org/officeDocument/2006/relationships/image" Target="../media/image2.jpeg"/><Relationship Id="rId3" Type="http://schemas.openxmlformats.org/officeDocument/2006/relationships/hyperlink" Target="https://www.georgiastandards.org/Common-Core/Pages/Math.aspx" TargetMode="External"/><Relationship Id="rId7" Type="http://schemas.openxmlformats.org/officeDocument/2006/relationships/hyperlink" Target="http://www.corestandards.org/" TargetMode="External"/><Relationship Id="rId12" Type="http://schemas.openxmlformats.org/officeDocument/2006/relationships/hyperlink" Target="http://www.teachingchannel.org/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csstoolbox.com/" TargetMode="External"/><Relationship Id="rId11" Type="http://schemas.openxmlformats.org/officeDocument/2006/relationships/hyperlink" Target="http://www.edutopia.org/" TargetMode="External"/><Relationship Id="rId5" Type="http://schemas.openxmlformats.org/officeDocument/2006/relationships/hyperlink" Target="http://www.illustrativemathematics.org/" TargetMode="External"/><Relationship Id="rId10" Type="http://schemas.openxmlformats.org/officeDocument/2006/relationships/hyperlink" Target="http://www.learner.org/index.html" TargetMode="External"/><Relationship Id="rId4" Type="http://schemas.openxmlformats.org/officeDocument/2006/relationships/hyperlink" Target="http://secc.sedl.org/common_core_videos/" TargetMode="External"/><Relationship Id="rId9" Type="http://schemas.openxmlformats.org/officeDocument/2006/relationships/hyperlink" Target="http://www.insidemathematics.org/" TargetMode="Externa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blog.recursiveprocess.com/tag/wcydwt/" TargetMode="External"/><Relationship Id="rId3" Type="http://schemas.openxmlformats.org/officeDocument/2006/relationships/hyperlink" Target="http://www.map.mathshell.org.uk/materials/index.php" TargetMode="External"/><Relationship Id="rId7" Type="http://schemas.openxmlformats.org/officeDocument/2006/relationships/hyperlink" Target="http://mrpiccmath.weebly.com/3-acts.html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log.mrmeyer.com/" TargetMode="External"/><Relationship Id="rId5" Type="http://schemas.openxmlformats.org/officeDocument/2006/relationships/hyperlink" Target="http://www.parcconline.org/" TargetMode="External"/><Relationship Id="rId10" Type="http://schemas.openxmlformats.org/officeDocument/2006/relationships/image" Target="../media/image2.jpeg"/><Relationship Id="rId4" Type="http://schemas.openxmlformats.org/officeDocument/2006/relationships/hyperlink" Target="http://www.ccsstoolbox.org/" TargetMode="External"/><Relationship Id="rId9" Type="http://schemas.openxmlformats.org/officeDocument/2006/relationships/hyperlink" Target="http://www.edutopia.org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csstoolbox.com/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2.jpeg"/><Relationship Id="rId4" Type="http://schemas.openxmlformats.org/officeDocument/2006/relationships/hyperlink" Target="http://www.edutopia.org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0.wikispaces.com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jpratt@doe.k12.ga.us" TargetMode="Externa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https://www.georgiastandards.org/Common-Core/Pages/Math.asp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0.wikispaces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052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Coordinate Algebra &amp; Accelerated Coordinate Algebra/Analytic Geometry A</a:t>
            </a:r>
            <a:br>
              <a:rPr lang="en-US" sz="3200" dirty="0" smtClean="0"/>
            </a:br>
            <a:r>
              <a:rPr lang="en-US" sz="3200" dirty="0" smtClean="0"/>
              <a:t>Unit 5: Transformations in the Coordinate Plane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dirty="0" smtClean="0"/>
              <a:t>September 20, 2012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581400"/>
            <a:ext cx="8305800" cy="27432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Session will be begin at 8:00 am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While you are waiting, please do the following: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Configure your microphone and speakers by going to: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Tools – Audio – Audio setup wizard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Document downloads: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When you are prompted to download a document, please choose or create the folder to which the document should be saved, so that you may retrieve it later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1682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6456363" cy="9747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800" b="1" i="1" cap="none" dirty="0" smtClean="0"/>
              <a:t>Diagnostic teaching.</a:t>
            </a:r>
            <a:endParaRPr lang="en-US" sz="2800" b="1" cap="none" dirty="0" smtClean="0"/>
          </a:p>
        </p:txBody>
      </p:sp>
      <p:sp>
        <p:nvSpPr>
          <p:cNvPr id="59395" name="TextBox 6"/>
          <p:cNvSpPr txBox="1">
            <a:spLocks noChangeArrowheads="1"/>
          </p:cNvSpPr>
          <p:nvPr/>
        </p:nvSpPr>
        <p:spPr bwMode="auto">
          <a:xfrm>
            <a:off x="355600" y="5894388"/>
            <a:ext cx="7518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0" i="1"/>
              <a:t>Source</a:t>
            </a:r>
            <a:r>
              <a:rPr lang="en-GB" b="0"/>
              <a:t>: </a:t>
            </a:r>
            <a:r>
              <a:rPr lang="en-GB" b="0">
                <a:latin typeface="Times New Roman" pitchFamily="18" charset="0"/>
                <a:cs typeface="Times New Roman" pitchFamily="18" charset="0"/>
              </a:rPr>
              <a:t>Swann, M : </a:t>
            </a:r>
            <a:r>
              <a:rPr lang="en-GB" b="0" i="1">
                <a:latin typeface="Times New Roman" pitchFamily="18" charset="0"/>
                <a:cs typeface="Times New Roman" pitchFamily="18" charset="0"/>
              </a:rPr>
              <a:t>Gaining diagnostic teaching skills: helping students learn from mistakes and misconceptions</a:t>
            </a:r>
            <a:r>
              <a:rPr lang="en-GB" b="0">
                <a:latin typeface="Times New Roman" pitchFamily="18" charset="0"/>
                <a:cs typeface="Times New Roman" pitchFamily="18" charset="0"/>
              </a:rPr>
              <a:t>, Shell Centre publications</a:t>
            </a:r>
          </a:p>
        </p:txBody>
      </p:sp>
      <p:sp>
        <p:nvSpPr>
          <p:cNvPr id="59396" name="TextBox 5"/>
          <p:cNvSpPr txBox="1">
            <a:spLocks noChangeArrowheads="1"/>
          </p:cNvSpPr>
          <p:nvPr/>
        </p:nvSpPr>
        <p:spPr bwMode="auto">
          <a:xfrm>
            <a:off x="266700" y="762000"/>
            <a:ext cx="85344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800" b="0" i="1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GB" sz="3200" b="0" i="1" dirty="0">
                <a:latin typeface="+mn-lt"/>
                <a:cs typeface="Times New Roman" pitchFamily="18" charset="0"/>
              </a:rPr>
              <a:t>Traditionally, </a:t>
            </a:r>
            <a:r>
              <a:rPr lang="en-GB" sz="3200" b="0" dirty="0">
                <a:latin typeface="+mn-lt"/>
                <a:cs typeface="Times New Roman" pitchFamily="18" charset="0"/>
              </a:rPr>
              <a:t> the teacher with the textbook explains and demonstrates, while the students imitate; if the student makes mistakes the teacher explains again. This procedure is not effective in  preventing ... misconceptions or in removing [them].</a:t>
            </a:r>
          </a:p>
          <a:p>
            <a:endParaRPr lang="en-GB" sz="3200" b="0" dirty="0">
              <a:latin typeface="+mn-lt"/>
              <a:cs typeface="Times New Roman" pitchFamily="18" charset="0"/>
            </a:endParaRPr>
          </a:p>
          <a:p>
            <a:r>
              <a:rPr lang="en-GB" sz="3200" b="0" i="1" dirty="0">
                <a:latin typeface="+mn-lt"/>
                <a:cs typeface="Times New Roman" pitchFamily="18" charset="0"/>
              </a:rPr>
              <a:t>Diagnostic teaching </a:t>
            </a:r>
            <a:r>
              <a:rPr lang="en-GB" sz="3200" b="0" dirty="0">
                <a:latin typeface="+mn-lt"/>
                <a:cs typeface="Times New Roman" pitchFamily="18" charset="0"/>
              </a:rPr>
              <a:t> ..... depends on the student taking much more responsibility for their own understanding , being willing and able to articulate their own lines of thought and to discuss </a:t>
            </a:r>
            <a:r>
              <a:rPr lang="en-GB" sz="3200" b="0" i="1" dirty="0">
                <a:latin typeface="+mn-lt"/>
                <a:cs typeface="Times New Roman" pitchFamily="18" charset="0"/>
              </a:rPr>
              <a:t> </a:t>
            </a:r>
            <a:r>
              <a:rPr lang="en-GB" sz="3200" b="0" dirty="0">
                <a:latin typeface="+mn-lt"/>
                <a:cs typeface="Times New Roman" pitchFamily="18" charset="0"/>
              </a:rPr>
              <a:t>them in the classroom”.</a:t>
            </a:r>
            <a:endParaRPr lang="en-GB" sz="3200" b="0" i="1" dirty="0">
              <a:latin typeface="+mn-lt"/>
              <a:cs typeface="Times New Roman" pitchFamily="18" charset="0"/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486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990599"/>
          </a:xfrm>
        </p:spPr>
        <p:txBody>
          <a:bodyPr/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143000"/>
            <a:ext cx="8382000" cy="48768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Seven circles of the same size are placed in the pattern shown below: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514350" algn="l">
              <a:spcBef>
                <a:spcPts val="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marL="514350" algn="l">
              <a:spcBef>
                <a:spcPts val="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marL="514350" algn="l">
              <a:spcBef>
                <a:spcPts val="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Find as many rigid motions of the plane as you can which take this figure onto itself.</a:t>
            </a:r>
          </a:p>
          <a:p>
            <a:pPr marL="514350" indent="-514350" algn="r"/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Adapted from Illustrative Mathematics: G-CO.3</a:t>
            </a:r>
          </a:p>
          <a:p>
            <a:pPr marL="514350" indent="-514350"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972159"/>
            <a:ext cx="2514600" cy="259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7619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Misconceptions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143000"/>
            <a:ext cx="8686800" cy="5105400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It is important to realize that inevitably students will develop misconceptions… 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Askew and </a:t>
            </a:r>
            <a:r>
              <a:rPr lang="en-US" sz="2400" dirty="0" err="1" smtClean="0">
                <a:solidFill>
                  <a:schemeClr val="tx1"/>
                </a:solidFill>
              </a:rPr>
              <a:t>Wiliam</a:t>
            </a:r>
            <a:r>
              <a:rPr lang="en-US" sz="2400" dirty="0" smtClean="0">
                <a:solidFill>
                  <a:schemeClr val="tx1"/>
                </a:solidFill>
              </a:rPr>
              <a:t> 1995; </a:t>
            </a:r>
            <a:r>
              <a:rPr lang="en-US" sz="2400" dirty="0" err="1" smtClean="0">
                <a:solidFill>
                  <a:schemeClr val="tx1"/>
                </a:solidFill>
              </a:rPr>
              <a:t>Leinwand</a:t>
            </a:r>
            <a:r>
              <a:rPr lang="en-US" sz="2400" dirty="0" smtClean="0">
                <a:solidFill>
                  <a:schemeClr val="tx1"/>
                </a:solidFill>
              </a:rPr>
              <a:t>, 2010; NCTM, 1995; </a:t>
            </a:r>
            <a:r>
              <a:rPr lang="en-US" sz="2400" dirty="0" err="1" smtClean="0">
                <a:solidFill>
                  <a:schemeClr val="tx1"/>
                </a:solidFill>
              </a:rPr>
              <a:t>Shulman</a:t>
            </a:r>
            <a:r>
              <a:rPr lang="en-US" sz="2400" dirty="0" smtClean="0">
                <a:solidFill>
                  <a:schemeClr val="tx1"/>
                </a:solidFill>
              </a:rPr>
              <a:t>, 1996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7619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Misconceptions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143000"/>
            <a:ext cx="8686800" cy="5105400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Therefore it is important to have strategies for identifying, remedying, as well as for avoiding misconceptions.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err="1" smtClean="0">
                <a:solidFill>
                  <a:schemeClr val="tx1"/>
                </a:solidFill>
              </a:rPr>
              <a:t>Leinwand</a:t>
            </a:r>
            <a:r>
              <a:rPr lang="en-US" sz="2400" dirty="0" smtClean="0">
                <a:solidFill>
                  <a:schemeClr val="tx1"/>
                </a:solidFill>
              </a:rPr>
              <a:t>, 2010; Swan 2001; NBPTS, 1998; NCTM, 1995; </a:t>
            </a:r>
            <a:r>
              <a:rPr lang="en-US" sz="2400" dirty="0" err="1" smtClean="0">
                <a:solidFill>
                  <a:schemeClr val="tx1"/>
                </a:solidFill>
              </a:rPr>
              <a:t>Shulman</a:t>
            </a:r>
            <a:r>
              <a:rPr lang="en-US" sz="2400" dirty="0" smtClean="0">
                <a:solidFill>
                  <a:schemeClr val="tx1"/>
                </a:solidFill>
              </a:rPr>
              <a:t>, 1986;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761999"/>
          </a:xfrm>
        </p:spPr>
        <p:txBody>
          <a:bodyPr/>
          <a:lstStyle/>
          <a:p>
            <a:r>
              <a:rPr lang="en-US" sz="4000" dirty="0" smtClean="0">
                <a:latin typeface="Arial Narrow" pitchFamily="34" charset="0"/>
              </a:rPr>
              <a:t>Importance of Dealing with Misconceptions</a:t>
            </a:r>
            <a:endParaRPr lang="en-US" sz="4000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371600"/>
            <a:ext cx="8686800" cy="4876800"/>
          </a:xfrm>
        </p:spPr>
        <p:txBody>
          <a:bodyPr/>
          <a:lstStyle/>
          <a:p>
            <a:pPr algn="l">
              <a:spcBef>
                <a:spcPct val="50000"/>
              </a:spcBef>
            </a:pPr>
            <a:r>
              <a:rPr lang="en-GB" dirty="0" smtClean="0">
                <a:solidFill>
                  <a:schemeClr val="tx1"/>
                </a:solidFill>
              </a:rPr>
              <a:t>1) Teaching is more effective when misconceptions are identified, challenged, and ameliorated.</a:t>
            </a:r>
          </a:p>
          <a:p>
            <a:pPr algn="l">
              <a:spcBef>
                <a:spcPct val="50000"/>
              </a:spcBef>
            </a:pPr>
            <a:r>
              <a:rPr lang="en-GB" dirty="0" smtClean="0">
                <a:solidFill>
                  <a:schemeClr val="tx1"/>
                </a:solidFill>
              </a:rPr>
              <a:t>2) Pupils face internal cognitive distress when some external idea, process, or rule conflicts with their existing mental schema.</a:t>
            </a:r>
          </a:p>
          <a:p>
            <a:pPr algn="l">
              <a:spcBef>
                <a:spcPct val="50000"/>
              </a:spcBef>
            </a:pPr>
            <a:r>
              <a:rPr lang="en-GB" dirty="0" smtClean="0">
                <a:solidFill>
                  <a:schemeClr val="tx1"/>
                </a:solidFill>
              </a:rPr>
              <a:t>3) Research evidence suggests that the resolutions of these cognitive conflicts through discussion leads to effective learning.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6569075" cy="671512"/>
          </a:xfrm>
        </p:spPr>
        <p:txBody>
          <a:bodyPr/>
          <a:lstStyle/>
          <a:p>
            <a:pPr eaLnBrk="1" hangingPunct="1"/>
            <a:r>
              <a:rPr lang="en-US" dirty="0" smtClean="0"/>
              <a:t>Some principles to consider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3412" y="1143001"/>
            <a:ext cx="7977187" cy="4489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Encourage learners to explore misconceptions through discussion.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Focus discussion on known difficulties and challenging questions.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Encourage a variety of viewpoints and interpretations to emerge.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Ask questions that create a tension or ‘cognitive conflict' that needs to be resolved.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Provide meaningful feedback.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Provide opportunities for developing new ideas and concepts, and for consolidation.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990599"/>
          </a:xfrm>
        </p:spPr>
        <p:txBody>
          <a:bodyPr/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143000"/>
            <a:ext cx="8382000" cy="48768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Seven circles of the same size are placed in the pattern shown below: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514350" algn="l">
              <a:spcBef>
                <a:spcPts val="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marL="514350" algn="l">
              <a:spcBef>
                <a:spcPts val="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marL="514350" algn="l">
              <a:spcBef>
                <a:spcPts val="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Find as many rigid motions of the plane as you can which take this figure onto itself.</a:t>
            </a:r>
          </a:p>
          <a:p>
            <a:pPr marL="514350" indent="-514350" algn="r"/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Adapted from Illustrative Mathematics: G-CO.3</a:t>
            </a:r>
          </a:p>
          <a:p>
            <a:pPr marL="514350" indent="-514350"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972159"/>
            <a:ext cx="2514600" cy="259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990599"/>
          </a:xfrm>
        </p:spPr>
        <p:txBody>
          <a:bodyPr/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143000"/>
            <a:ext cx="8382000" cy="48768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Seven circles of the same size are placed in the pattern shown below: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514350" algn="l">
              <a:spcBef>
                <a:spcPts val="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marL="514350" algn="l">
              <a:spcBef>
                <a:spcPts val="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marL="514350" algn="l">
              <a:spcBef>
                <a:spcPts val="0"/>
              </a:spcBef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Find as many rigid motions of the plane as you can which take this figure onto itself.</a:t>
            </a:r>
          </a:p>
          <a:p>
            <a:pPr marL="514350" indent="-514350" algn="r"/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Adapted from Illustrative Mathematics: G-CO.3</a:t>
            </a:r>
          </a:p>
          <a:p>
            <a:pPr marL="514350" indent="-514350"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0947" y="1847850"/>
            <a:ext cx="294885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6857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382000" cy="43434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Arial Narrow" pitchFamily="34" charset="0"/>
              </a:rPr>
              <a:t>Overview </a:t>
            </a:r>
          </a:p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  <a:latin typeface="Arial Narrow" pitchFamily="34" charset="0"/>
              </a:rPr>
              <a:t> Key Standards</a:t>
            </a:r>
          </a:p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  <a:latin typeface="Arial Narrow" pitchFamily="34" charset="0"/>
              </a:rPr>
              <a:t> Enduring Understandings</a:t>
            </a:r>
          </a:p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  <a:latin typeface="Arial Narrow" pitchFamily="34" charset="0"/>
              </a:rPr>
              <a:t> Essential Questions</a:t>
            </a:r>
          </a:p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  <a:latin typeface="Arial Narrow" pitchFamily="34" charset="0"/>
              </a:rPr>
              <a:t> Strategies for Teaching &amp; Learning</a:t>
            </a:r>
          </a:p>
          <a:p>
            <a:pPr algn="l">
              <a:buFont typeface="Arial" pitchFamily="34" charset="0"/>
              <a:buChar char="•"/>
            </a:pPr>
            <a:endParaRPr lang="en-US" sz="4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4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29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76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8381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01000" cy="5181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Develop a deep understanding of definitions of basic geometric figures (angle, circle, perpendicular line, parallel line, and line segment)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Deepen understanding of transformations in the plane.</a:t>
            </a:r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814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Coordinate Algebra &amp; Accelerated Coordinate Algebra/Analytic Geometry A</a:t>
            </a:r>
            <a:br>
              <a:rPr lang="en-US" sz="3200" dirty="0" smtClean="0"/>
            </a:br>
            <a:r>
              <a:rPr lang="en-US" sz="3200" dirty="0" smtClean="0"/>
              <a:t>Unit 5: Transformations in the Coordinate Plane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dirty="0" smtClean="0"/>
              <a:t>September 20, 2012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81400"/>
            <a:ext cx="6705600" cy="2590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James Pratt – 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jpratt@doe.k12.ga.us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Brooke Kline – 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bkline@doe.k12.ga.us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Secondary Mathematics Specialists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These materials are for nonprofit educational purposes only.  Any other use may constitute copyright infringement.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1066800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br>
              <a:rPr lang="en-US" dirty="0" smtClean="0">
                <a:latin typeface="Arial Narrow" pitchFamily="34" charset="0"/>
              </a:rPr>
            </a:br>
            <a:r>
              <a:rPr lang="en-US" dirty="0" smtClean="0">
                <a:latin typeface="Arial Narrow" pitchFamily="34" charset="0"/>
              </a:rPr>
              <a:t>Standards for Mathematical Practice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600200"/>
            <a:ext cx="8763000" cy="4800600"/>
          </a:xfrm>
        </p:spPr>
        <p:txBody>
          <a:bodyPr/>
          <a:lstStyle/>
          <a:p>
            <a:pPr lvl="1" algn="l"/>
            <a:r>
              <a:rPr lang="en-US" dirty="0" smtClean="0">
                <a:solidFill>
                  <a:schemeClr val="tx1"/>
                </a:solidFill>
              </a:rPr>
              <a:t>Education Week’s Blog &gt; </a:t>
            </a:r>
            <a:r>
              <a:rPr lang="en-US" dirty="0" err="1" smtClean="0">
                <a:solidFill>
                  <a:schemeClr val="tx1"/>
                </a:solidFill>
              </a:rPr>
              <a:t>EdTech</a:t>
            </a:r>
            <a:r>
              <a:rPr lang="en-US" dirty="0" smtClean="0">
                <a:solidFill>
                  <a:schemeClr val="tx1"/>
                </a:solidFill>
              </a:rPr>
              <a:t> Researcher – Justin Reich</a:t>
            </a: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Dan Meyer Blog – Dan Meyer</a:t>
            </a: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MTT2K Grand Prize Winning Video – What if Khan Academy was Made in Japan?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hlinkClick r:id="rId4"/>
              </a:rPr>
              <a:t>http://blogs.edweek.org/edweek/edtechresearcher/2012/08/what_if_khan_academy_was_made_in_japan_mtt2k_grand_prize.html?utm_source=twitterfeed&amp;utm_medium=twitter</a:t>
            </a: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hlinkClick r:id="rId5"/>
              </a:rPr>
              <a:t>http://www.youtube.com/watch?v=CHoXRvGTtAQ</a:t>
            </a: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lvl="2" algn="l"/>
            <a:endParaRPr lang="en-US" sz="11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Basic Understandings for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0593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800" b="1" dirty="0" smtClean="0"/>
              <a:t>Teacher Misconception</a:t>
            </a:r>
            <a:r>
              <a:rPr lang="en-US" sz="2800" dirty="0" smtClean="0"/>
              <a:t>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4800" dirty="0" smtClean="0"/>
              <a:t>As long as students are getting the correct answers, the students are understanding the material. 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 smtClean="0"/>
              <a:t>Phil </a:t>
            </a:r>
            <a:r>
              <a:rPr lang="en-US" dirty="0" err="1" smtClean="0"/>
              <a:t>Daro</a:t>
            </a:r>
            <a:r>
              <a:rPr lang="en-US" dirty="0" smtClean="0"/>
              <a:t> on “Answer Getting” - </a:t>
            </a:r>
            <a:r>
              <a:rPr lang="en-US" dirty="0" smtClean="0">
                <a:hlinkClick r:id="rId3"/>
              </a:rPr>
              <a:t>http://www.serpmedia.org/daro-talks/index.html</a:t>
            </a: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sz="4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Questions that arose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8153400" cy="4419600"/>
          </a:xfrm>
        </p:spPr>
        <p:txBody>
          <a:bodyPr/>
          <a:lstStyle/>
          <a:p>
            <a:pPr algn="l"/>
            <a:endParaRPr lang="en-US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How is this different from 8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grade transformations?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609600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Coherence and Focus – Unit 5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914400"/>
            <a:ext cx="8153400" cy="51054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Arial Narrow" pitchFamily="34" charset="0"/>
              </a:rPr>
              <a:t>What are students coming with?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Arial Narrow" pitchFamily="34" charset="0"/>
              </a:rPr>
              <a:t>What foundation is being built?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Arial Narrow" pitchFamily="34" charset="0"/>
              </a:rPr>
              <a:t>Where does this understanding lead students?</a:t>
            </a:r>
          </a:p>
          <a:p>
            <a:pPr algn="l"/>
            <a:endParaRPr lang="en-US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</a:rPr>
              <a:t>Concepts and Skills to Maintain</a:t>
            </a:r>
          </a:p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</a:rPr>
              <a:t>Enduring Understandings</a:t>
            </a:r>
          </a:p>
          <a:p>
            <a:pPr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</a:rPr>
              <a:t>Evidence of Learning</a:t>
            </a:r>
          </a:p>
          <a:p>
            <a:pPr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761999"/>
          </a:xfrm>
        </p:spPr>
        <p:txBody>
          <a:bodyPr/>
          <a:lstStyle/>
          <a:p>
            <a:r>
              <a:rPr lang="en-US" dirty="0" smtClean="0"/>
              <a:t>Coherence and Focus – Unit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066800"/>
            <a:ext cx="8153400" cy="46482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View across grade bands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K-8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Recognize and identify geometric figures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Draw polygons on the coordinate plane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Experiment with transformations in and out of the coordinate plane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10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-12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Congruence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Similarity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Function Transformations</a:t>
            </a:r>
          </a:p>
          <a:p>
            <a:pPr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619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752600"/>
            <a:ext cx="8534400" cy="3886200"/>
          </a:xfrm>
        </p:spPr>
        <p:txBody>
          <a:bodyPr/>
          <a:lstStyle/>
          <a:p>
            <a:pPr algn="l"/>
            <a:r>
              <a:rPr lang="en-US" sz="2900" dirty="0" smtClean="0">
                <a:solidFill>
                  <a:schemeClr val="tx1"/>
                </a:solidFill>
                <a:hlinkClick r:id="rId3"/>
              </a:rPr>
              <a:t>http://www.shodor.org/interactivate/activities/Transmographer/</a:t>
            </a:r>
            <a:endParaRPr lang="en-US" sz="2900" dirty="0" smtClean="0">
              <a:solidFill>
                <a:schemeClr val="tx1"/>
              </a:solidFill>
            </a:endParaRPr>
          </a:p>
          <a:p>
            <a:pPr algn="l"/>
            <a:endParaRPr lang="en-US" sz="29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619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924800" cy="4191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following sequence of transformation, Rotate counterclockwise 90 degrees about the origin, reflect over the x-axis on ∆TRY with vertices T(-2, 3), R(3, 6), Y(1, -1).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715000"/>
            <a:ext cx="665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Narrow" pitchFamily="34" charset="0"/>
              </a:rPr>
              <a:t>Adapted Teaching Channel Carousel Activity: Composition of Transformations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619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924800" cy="4191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following sequence of transformation, Rotate counterclockwise 90 degrees about the origin, reflect over the x-axis on ∆TRY with vertices T(-2, 3), R(3, 6), Y(1, -1).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first transformation. Graph and state the coordinates.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715000"/>
            <a:ext cx="665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Narrow" pitchFamily="34" charset="0"/>
              </a:rPr>
              <a:t>Adapted Teaching Channel Carousel Activity: Composition of Transformations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619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924800" cy="4191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following sequence of transformation, Rotate counterclockwise 90 degrees about the origin, reflect over the x-axis on ∆TRY with vertices T(-2, 3), R(3, 6), Y(1, -1).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first transformation. Graph and state the coordinates.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(-3, -2), R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(-6, 3), Y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(1,1)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715000"/>
            <a:ext cx="665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Narrow" pitchFamily="34" charset="0"/>
              </a:rPr>
              <a:t>Adapted Teaching Channel Carousel Activity: Composition of Transformations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619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924800" cy="4191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following sequence of transformation, Rotate counterclockwise 90 degrees about the origin, reflect over the x-axis on ∆TRY with vertices T(-2, 3), R(3, 6), Y(1, -1).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first transformation. Graph and state the coordinates.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(-3, -2), R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(-6, 3), Y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(1,1)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second transformation. Graph and state the coordinates.		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715000"/>
            <a:ext cx="665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Narrow" pitchFamily="34" charset="0"/>
              </a:rPr>
              <a:t>Adapted Teaching Channel Carousel Activity: Composition of Transformations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686800" cy="990600"/>
          </a:xfrm>
        </p:spPr>
        <p:txBody>
          <a:bodyPr/>
          <a:lstStyle/>
          <a:p>
            <a:r>
              <a:rPr lang="en-US" sz="4000" dirty="0" smtClean="0">
                <a:latin typeface="Arial Narrow" pitchFamily="34" charset="0"/>
              </a:rPr>
              <a:t>Expectations and clearing up confusion</a:t>
            </a:r>
            <a:endParaRPr lang="en-US" sz="4000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8991600" cy="47244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latin typeface="Arial Narrow" pitchFamily="34" charset="0"/>
              </a:rPr>
              <a:t>This webinar focuses on CCGPS content specific to Unit 5, Coordinate Algebra and Accelerated Coordinate Algebra/Analytic Geometry A. </a:t>
            </a:r>
          </a:p>
          <a:p>
            <a:pPr algn="l"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  <a:latin typeface="Arial Narrow" pitchFamily="34" charset="0"/>
              </a:rPr>
              <a:t> For information about CCGPS across a single grade span, please access the list of recorded GPB sessions on Georgiastandards.org.</a:t>
            </a:r>
          </a:p>
          <a:p>
            <a:pPr algn="l"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  <a:latin typeface="Arial Narrow" pitchFamily="34" charset="0"/>
              </a:rPr>
              <a:t> For information on the Standards for Mathematical Practice, please access the list of recorded Blackboard sessions from Fall 2011 on GeorgiaStandards.org.</a:t>
            </a:r>
          </a:p>
          <a:p>
            <a:pPr algn="l"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  <a:latin typeface="Arial Narrow" pitchFamily="34" charset="0"/>
              </a:rPr>
              <a:t> CCGPS is taught and assessed from 2012-2013 and beyond.  </a:t>
            </a:r>
          </a:p>
          <a:p>
            <a:pPr algn="l"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  <a:latin typeface="Arial Narrow" pitchFamily="34" charset="0"/>
              </a:rPr>
              <a:t> A list of resources will be provided at the end of this webinar and these documents are posted in the 9-10 wiki. </a:t>
            </a:r>
          </a:p>
          <a:p>
            <a:r>
              <a:rPr lang="en-US" sz="26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http://ccgpsmathematics9-10.wikispaces.com/</a:t>
            </a:r>
            <a:endParaRPr lang="en-US" sz="26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55626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619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924800" cy="4191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following sequence of transformation, Rotate counterclockwise 90 degrees about the origin, reflect over the x-axis on ∆TRY with vertices T(-2, 3), R(3, 6), Y(1, -1).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first transformation. Graph and state the coordinates.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(-3, -2), R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(-6, 3), Y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(1,1)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second transformation. Graph and state the coordinates.		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”</a:t>
            </a:r>
            <a:r>
              <a:rPr lang="en-US" sz="2800" dirty="0" smtClean="0">
                <a:solidFill>
                  <a:schemeClr val="tx1"/>
                </a:solidFill>
              </a:rPr>
              <a:t>(-3, 2), R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”</a:t>
            </a:r>
            <a:r>
              <a:rPr lang="en-US" sz="2800" dirty="0" smtClean="0">
                <a:solidFill>
                  <a:schemeClr val="tx1"/>
                </a:solidFill>
              </a:rPr>
              <a:t>(-6, -3), Y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”</a:t>
            </a:r>
            <a:r>
              <a:rPr lang="en-US" sz="2800" dirty="0" smtClean="0">
                <a:solidFill>
                  <a:schemeClr val="tx1"/>
                </a:solidFill>
              </a:rPr>
              <a:t>(1, -1)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	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715000"/>
            <a:ext cx="665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Narrow" pitchFamily="34" charset="0"/>
              </a:rPr>
              <a:t>Adapted Teaching Channel Carousel Activity: Composition of Transformations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619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924800" cy="4191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following sequence of transformation, Rotate counterclockwise 90 degrees about the origin, reflect over the x-axis on ∆CAT with vertices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C(X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, Y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), A(X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, Y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), T(X</a:t>
            </a:r>
            <a:r>
              <a:rPr lang="en-US" sz="2800" baseline="-25000" dirty="0" smtClean="0">
                <a:solidFill>
                  <a:schemeClr val="tx1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, Y</a:t>
            </a:r>
            <a:r>
              <a:rPr lang="en-US" sz="2800" baseline="-25000" dirty="0" smtClean="0">
                <a:solidFill>
                  <a:schemeClr val="tx1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).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What are the vertices of the image?	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715000"/>
            <a:ext cx="665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Narrow" pitchFamily="34" charset="0"/>
              </a:rPr>
              <a:t>Adapted Teaching Channel Carousel Activity: Composition of Transformations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619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924800" cy="4191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following sequence of transformation, Rotate counterclockwise 90 degrees about the origin, reflect over the x-axis on ∆CAT with vertices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C(X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, Y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), A(X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, Y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), T(X</a:t>
            </a:r>
            <a:r>
              <a:rPr lang="en-US" sz="2800" baseline="-25000" dirty="0" smtClean="0">
                <a:solidFill>
                  <a:schemeClr val="tx1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, Y</a:t>
            </a:r>
            <a:r>
              <a:rPr lang="en-US" sz="2800" baseline="-25000" dirty="0" smtClean="0">
                <a:solidFill>
                  <a:schemeClr val="tx1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).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What are the vertices of the image?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(-Y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, -X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), 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(-Y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, -X</a:t>
            </a:r>
            <a:r>
              <a:rPr lang="en-US" sz="2800" baseline="-25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), 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’</a:t>
            </a:r>
            <a:r>
              <a:rPr lang="en-US" sz="2800" dirty="0" smtClean="0">
                <a:solidFill>
                  <a:schemeClr val="tx1"/>
                </a:solidFill>
              </a:rPr>
              <a:t>(-Y</a:t>
            </a:r>
            <a:r>
              <a:rPr lang="en-US" sz="2800" baseline="-25000" dirty="0" smtClean="0">
                <a:solidFill>
                  <a:schemeClr val="tx1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, -X</a:t>
            </a:r>
            <a:r>
              <a:rPr lang="en-US" sz="2800" baseline="-25000" dirty="0" smtClean="0">
                <a:solidFill>
                  <a:schemeClr val="tx1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)	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715000"/>
            <a:ext cx="665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Narrow" pitchFamily="34" charset="0"/>
              </a:rPr>
              <a:t>Adapted Teaching Channel Carousel Activity: Composition of Transformations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619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924800" cy="4191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following sequence of transformation, Rotate counterclockwise 90 degrees about the origin, reflect over the x-axis.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Analyze the coordinates of the pre-image and the final image. What is the transformation that is equivalent to the two?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715000"/>
            <a:ext cx="665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Narrow" pitchFamily="34" charset="0"/>
              </a:rPr>
              <a:t>Adapted Teaching Channel Carousel Activity: Composition of Transformations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61999"/>
          </a:xfrm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924800" cy="4191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Perform the following sequence of transformation, Rotate counterclockwise 90 degrees about the origin, reflect over the x-axis.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Analyze the coordinates of the pre-image and the final image. What is the transformation that is equivalent to the two?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Reflection over </a:t>
            </a:r>
            <a:r>
              <a:rPr lang="en-US" sz="2800" i="1" dirty="0" smtClean="0">
                <a:solidFill>
                  <a:schemeClr val="tx1"/>
                </a:solidFill>
              </a:rPr>
              <a:t>y</a:t>
            </a:r>
            <a:r>
              <a:rPr lang="en-US" sz="2800" dirty="0" smtClean="0">
                <a:solidFill>
                  <a:schemeClr val="tx1"/>
                </a:solidFill>
              </a:rPr>
              <a:t> = -</a:t>
            </a:r>
            <a:r>
              <a:rPr lang="en-US" sz="2800" i="1" dirty="0" smtClean="0">
                <a:solidFill>
                  <a:schemeClr val="tx1"/>
                </a:solidFill>
              </a:rPr>
              <a:t>x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715000"/>
            <a:ext cx="665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Narrow" pitchFamily="34" charset="0"/>
              </a:rPr>
              <a:t>Adapted Teaching Channel Carousel Activity: Composition of Transformations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5333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Assessment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066800"/>
            <a:ext cx="8915400" cy="49530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Arial Narrow" pitchFamily="34" charset="0"/>
              </a:rPr>
              <a:t>How might it look?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Mathematics Assessment Project - </a:t>
            </a:r>
          </a:p>
          <a:p>
            <a:pPr lvl="1" algn="l"/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http://map.mathshell.org/materials/tests.php</a:t>
            </a:r>
            <a:endParaRPr lang="en-US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Illustrative Mathematics -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http://illustrativemathematics.org/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Dana Center’s CCSS Toolbox: PARCC Prototype Project -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http://www.ccsstoolbox.org/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PARCC -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http://www.parcconline.org/</a:t>
            </a:r>
            <a:endParaRPr lang="en-US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 Online Assessment System -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http://www.gadoe.org/Curriculum-Instruction-and-Assessment/Assessment/Pages/OAS.aspx</a:t>
            </a:r>
            <a:endParaRPr lang="en-US" sz="2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5333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Assessment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066800"/>
            <a:ext cx="8458200" cy="4572000"/>
          </a:xfrm>
        </p:spPr>
        <p:txBody>
          <a:bodyPr/>
          <a:lstStyle/>
          <a:p>
            <a:endParaRPr lang="en-US" sz="1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4" cstate="print"/>
          <a:srcRect t="19487" r="2030" b="6838"/>
          <a:stretch>
            <a:fillRect/>
          </a:stretch>
        </p:blipFill>
        <p:spPr bwMode="auto">
          <a:xfrm>
            <a:off x="685800" y="1219200"/>
            <a:ext cx="7924800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Suggestions for getting started: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211763"/>
          </a:xfrm>
        </p:spPr>
        <p:txBody>
          <a:bodyPr/>
          <a:lstStyle/>
          <a:p>
            <a:r>
              <a:rPr lang="en-US" sz="2800" dirty="0" smtClean="0">
                <a:latin typeface="Arial Narrow" pitchFamily="34" charset="0"/>
              </a:rPr>
              <a:t>Read the unit and work through the tasks with your colleagues. The only way to gain deep understanding is to work through each task. </a:t>
            </a:r>
          </a:p>
          <a:p>
            <a:r>
              <a:rPr lang="en-US" sz="2800" dirty="0" smtClean="0">
                <a:latin typeface="Arial Narrow" pitchFamily="34" charset="0"/>
              </a:rPr>
              <a:t>Make note of where, when, and what the big ideas are.</a:t>
            </a:r>
          </a:p>
          <a:p>
            <a:r>
              <a:rPr lang="en-US" sz="2800" dirty="0" smtClean="0">
                <a:latin typeface="Arial Narrow" pitchFamily="34" charset="0"/>
              </a:rPr>
              <a:t>Discuss the focus and coherence of the unit.</a:t>
            </a:r>
          </a:p>
          <a:p>
            <a:r>
              <a:rPr lang="en-US" sz="2800" dirty="0" smtClean="0">
                <a:latin typeface="Arial Narrow" pitchFamily="34" charset="0"/>
              </a:rPr>
              <a:t>Make note of where, when, and what the pitfalls might be.  </a:t>
            </a:r>
          </a:p>
          <a:p>
            <a:r>
              <a:rPr lang="en-US" sz="2800" dirty="0" smtClean="0">
                <a:latin typeface="Arial Narrow" pitchFamily="34" charset="0"/>
              </a:rPr>
              <a:t>Look for additional tools/ideas you want to use.</a:t>
            </a:r>
          </a:p>
          <a:p>
            <a:r>
              <a:rPr lang="en-US" sz="2800" dirty="0" smtClean="0">
                <a:latin typeface="Arial Narrow" pitchFamily="34" charset="0"/>
              </a:rPr>
              <a:t>Determine any changes which might need to be made to make this work for your students.</a:t>
            </a:r>
          </a:p>
          <a:p>
            <a:r>
              <a:rPr lang="en-US" sz="2800" dirty="0" smtClean="0">
                <a:latin typeface="Arial Narrow" pitchFamily="34" charset="0"/>
              </a:rPr>
              <a:t>Share, ask, and collaborate on the wiki.</a:t>
            </a:r>
          </a:p>
          <a:p>
            <a:pPr algn="ctr">
              <a:buNone/>
            </a:pPr>
            <a:r>
              <a:rPr lang="en-US" sz="2800" dirty="0" smtClean="0">
                <a:latin typeface="Arial Narrow" pitchFamily="34" charset="0"/>
                <a:hlinkClick r:id="rId3"/>
              </a:rPr>
              <a:t>http://ccgpsmathematics9-10.wikispaces.com/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The following list is provided as a sample of available resources and is for informational purposes only. It is your responsibility to investigate them to determine their value and appropriateness for your district. </a:t>
            </a:r>
            <a:r>
              <a:rPr lang="en-US" dirty="0" err="1" smtClean="0"/>
              <a:t>GaDOE</a:t>
            </a:r>
            <a:r>
              <a:rPr lang="en-US" dirty="0" smtClean="0"/>
              <a:t> does not endorse or recommend the purchase of or use of any particular resource. 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 is a Wiki?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990601"/>
            <a:ext cx="7543800" cy="464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686800" cy="990600"/>
          </a:xfrm>
        </p:spPr>
        <p:txBody>
          <a:bodyPr/>
          <a:lstStyle/>
          <a:p>
            <a:r>
              <a:rPr lang="en-US" sz="4000" dirty="0" smtClean="0">
                <a:latin typeface="Arial Narrow" pitchFamily="34" charset="0"/>
              </a:rPr>
              <a:t>Expectations and clearing up confusion</a:t>
            </a:r>
            <a:endParaRPr lang="en-US" sz="4000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610600" cy="46482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The intent of this webinar is to bring awareness to: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the types of tasks that are contained within the unit.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your conceptual understanding of the mathematics in this unit.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approaches to the tasks which provide deeper learning situations for your students.</a:t>
            </a:r>
          </a:p>
          <a:p>
            <a:endParaRPr lang="en-US" sz="2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We will not be working through each task during this webinar.</a:t>
            </a:r>
            <a:endParaRPr lang="en-US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4102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5333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9600"/>
            <a:ext cx="9144000" cy="556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Common Core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SEDL videos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https://www.georgiastandards.org/Common-Core/Pages/Math.aspx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or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http://secc.sedl.org/common_core_videos/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Dana Center's CCSS Toolbox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http://www.ccsstoolbox.com/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Common Core Standards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http://www.corestandards.org/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Tools for the Common Core Standards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http://commoncoretools.me/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Books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Van </a:t>
            </a:r>
            <a:r>
              <a:rPr lang="en-US" sz="2000" dirty="0" err="1" smtClean="0">
                <a:solidFill>
                  <a:schemeClr val="tx1"/>
                </a:solidFill>
                <a:latin typeface="Arial Narrow" pitchFamily="34" charset="0"/>
              </a:rPr>
              <a:t>DeWalle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and </a:t>
            </a:r>
            <a:r>
              <a:rPr lang="en-US" sz="2000" dirty="0" err="1" smtClean="0">
                <a:solidFill>
                  <a:schemeClr val="tx1"/>
                </a:solidFill>
                <a:latin typeface="Arial Narrow" pitchFamily="34" charset="0"/>
              </a:rPr>
              <a:t>Lovin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en-US" sz="2000" i="1" dirty="0" smtClean="0">
                <a:solidFill>
                  <a:schemeClr val="tx1"/>
                </a:solidFill>
                <a:latin typeface="Arial Narrow" pitchFamily="34" charset="0"/>
              </a:rPr>
              <a:t>Teaching Student-Centered Mathematics, 6-8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Professional Learning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Inside Mathematics-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http://www.insidemathematics.org/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Annenberg Learner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0"/>
              </a:rPr>
              <a:t>http://www.learner.org/index.html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 Narrow" pitchFamily="34" charset="0"/>
              </a:rPr>
              <a:t>Edutopia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1"/>
              </a:rPr>
              <a:t>http://www.edutopia.org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Teaching Channel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2"/>
              </a:rPr>
              <a:t>http://www.teachingchannel.org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/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6857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82000" cy="556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Assessment Resources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MAP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http://www.map.mathshell.org.uk/materials/index.php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CCSS Toolbox: PARCC Prototyping Project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http://www.ccsstoolbox.org/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PARCC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http://www.parcconline.org/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Blogs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Dan Meyer</a:t>
            </a:r>
            <a:r>
              <a:rPr lang="en-US" sz="2000" dirty="0" smtClean="0"/>
              <a:t>  – </a:t>
            </a:r>
            <a:r>
              <a:rPr lang="en-US" sz="2000" dirty="0" smtClean="0">
                <a:hlinkClick r:id="rId6"/>
              </a:rPr>
              <a:t>http://blog.mrmeyer.com/</a:t>
            </a:r>
            <a:endParaRPr lang="en-US" sz="2000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sz="2000" dirty="0" err="1" smtClean="0">
                <a:solidFill>
                  <a:schemeClr val="tx1"/>
                </a:solidFill>
              </a:rPr>
              <a:t>Timon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Piccini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/>
              <a:t>– </a:t>
            </a:r>
            <a:r>
              <a:rPr lang="en-US" sz="2000" dirty="0" smtClean="0">
                <a:hlinkClick r:id="rId7"/>
              </a:rPr>
              <a:t>http://mrpiccmath.weebly.com/3-acts.html</a:t>
            </a:r>
            <a:endParaRPr lang="en-US" sz="2000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Dan Anderson </a:t>
            </a:r>
            <a:r>
              <a:rPr lang="en-US" sz="2000" dirty="0" smtClean="0"/>
              <a:t>– </a:t>
            </a:r>
            <a:r>
              <a:rPr lang="en-US" sz="2000" dirty="0" smtClean="0">
                <a:hlinkClick r:id="rId8"/>
              </a:rPr>
              <a:t>http://blog.recursiveprocess.com/tag/wcydwt/</a:t>
            </a:r>
            <a:endParaRPr lang="en-US" sz="2000" dirty="0" smtClean="0"/>
          </a:p>
          <a:p>
            <a:pPr algn="l">
              <a:buFont typeface="Arial" pitchFamily="34" charset="0"/>
              <a:buChar char="•"/>
            </a:pPr>
            <a:endParaRPr lang="en-US" sz="1400" dirty="0" smtClean="0">
              <a:solidFill>
                <a:schemeClr val="tx1"/>
              </a:solidFill>
              <a:hlinkClick r:id="rId9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6857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82000" cy="5715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Dana Center’s CCSS Toolbox - PARCC Prototyping Project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http://www.ccsstoolbox.com/</a:t>
            </a:r>
            <a:endParaRPr lang="en-US" sz="1400" dirty="0" smtClean="0">
              <a:solidFill>
                <a:schemeClr val="tx1"/>
              </a:solidFill>
              <a:hlinkClick r:id="rId4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6" cstate="print"/>
          <a:srcRect l="960" t="18374" r="1388" b="1626"/>
          <a:stretch>
            <a:fillRect/>
          </a:stretch>
        </p:blipFill>
        <p:spPr bwMode="auto">
          <a:xfrm>
            <a:off x="914400" y="1828800"/>
            <a:ext cx="7239000" cy="413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685799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7"/>
          <p:cNvSpPr txBox="1">
            <a:spLocks noGrp="1"/>
          </p:cNvSpPr>
          <p:nvPr>
            <p:ph type="subTitle" idx="1"/>
          </p:nvPr>
        </p:nvSpPr>
        <p:spPr>
          <a:xfrm>
            <a:off x="228600" y="914400"/>
            <a:ext cx="8534400" cy="509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dirty="0" smtClean="0">
                <a:solidFill>
                  <a:schemeClr val="tx1"/>
                </a:solidFill>
              </a:rPr>
              <a:t>Learnzillion.com</a:t>
            </a:r>
          </a:p>
          <a:p>
            <a:pPr marL="514350" indent="-514350"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Review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Common Mistakes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Core Lesson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Guided Practice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Extension Activities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Quick Quiz</a:t>
            </a:r>
            <a:endParaRPr lang="en-US" sz="10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en-US" sz="10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en-US" sz="1000" dirty="0" smtClean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4" cstate="print"/>
          <a:srcRect l="52991" t="17017" b="2223"/>
          <a:stretch>
            <a:fillRect/>
          </a:stretch>
        </p:blipFill>
        <p:spPr bwMode="auto">
          <a:xfrm>
            <a:off x="3803650" y="1905000"/>
            <a:ext cx="5187950" cy="365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2133600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Thank You!</a:t>
            </a:r>
            <a:br>
              <a:rPr lang="en-US" dirty="0" smtClean="0">
                <a:latin typeface="Arial Narrow" pitchFamily="34" charset="0"/>
              </a:rPr>
            </a:b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3"/>
              </a:rPr>
              <a:t>http://ccgpsmathematics9-10.wikispaces.com/</a:t>
            </a:r>
            <a:r>
              <a:rPr lang="en-US" sz="2000" b="0" dirty="0" smtClean="0">
                <a:latin typeface="Arial Narrow" pitchFamily="34" charset="0"/>
              </a:rPr>
              <a:t>  to share your feedback, ask questions, and share your ideas and resources!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/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4"/>
              </a:rPr>
              <a:t>https://www.georgiastandards.org/Common-Core/Pages/Math.aspx</a:t>
            </a:r>
            <a:r>
              <a:rPr lang="en-US" sz="2000" b="0" dirty="0" smtClean="0">
                <a:latin typeface="Arial Narrow" pitchFamily="34" charset="0"/>
              </a:rPr>
              <a:t/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to join the 9-12 Mathematics email </a:t>
            </a:r>
            <a:r>
              <a:rPr lang="en-US" sz="2000" b="0" dirty="0" err="1" smtClean="0">
                <a:latin typeface="Arial Narrow" pitchFamily="34" charset="0"/>
              </a:rPr>
              <a:t>listserve</a:t>
            </a:r>
            <a:r>
              <a:rPr lang="en-US" sz="2000" b="0" dirty="0" smtClean="0">
                <a:latin typeface="Arial Narrow" pitchFamily="34" charset="0"/>
              </a:rPr>
              <a:t>.  </a:t>
            </a:r>
            <a:endParaRPr lang="en-US" b="0" dirty="0" smtClean="0">
              <a:latin typeface="Arial Narrow" pitchFamily="34" charset="0"/>
            </a:endParaRPr>
          </a:p>
        </p:txBody>
      </p:sp>
      <p:sp>
        <p:nvSpPr>
          <p:cNvPr id="46083" name="Content Placeholder 5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1752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Brooke Kline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(6‐12)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5"/>
              </a:rPr>
              <a:t>bkline@doe.k12.ga.us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6084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1828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James Pratt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(6-12)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6"/>
              </a:rPr>
              <a:t>jpratt@doe.k12.ga.us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  <p:sp>
        <p:nvSpPr>
          <p:cNvPr id="46085" name="TextBox 7"/>
          <p:cNvSpPr txBox="1">
            <a:spLocks noChangeArrowheads="1"/>
          </p:cNvSpPr>
          <p:nvPr/>
        </p:nvSpPr>
        <p:spPr bwMode="auto">
          <a:xfrm>
            <a:off x="533400" y="510540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800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Narrow" pitchFamily="34" charset="0"/>
              </a:rPr>
              <a:t>These materials are for nonprofit educational purposes only.  Any other use may constitute copyright infringement.</a:t>
            </a:r>
            <a:endParaRPr lang="en-US" sz="2400" dirty="0">
              <a:latin typeface="Arial Narrow" pitchFamily="34" charset="0"/>
            </a:endParaRPr>
          </a:p>
        </p:txBody>
      </p:sp>
      <p:pic>
        <p:nvPicPr>
          <p:cNvPr id="7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990599"/>
          </a:xfrm>
        </p:spPr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143000"/>
            <a:ext cx="8382000" cy="4800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Thank you for taking the time to join us in this discussion of Unit 5.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At the end of today’s session you should have at least 3 takeaways: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the big idea of Unit 5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something to think about…some food for thought</a:t>
            </a:r>
          </a:p>
          <a:p>
            <a:pPr lvl="2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 how might I support student problem solving?</a:t>
            </a:r>
          </a:p>
          <a:p>
            <a:pPr lvl="2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 what is my conceptual understanding of the material in this unit?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a list of resources and support available for CCGPS mathematics</a:t>
            </a: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5333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Welcome!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334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Please provide feedback at the end of today’s session. 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Feedback helps us become better teachers and learners.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Feedback helps as we develop the remaining unit-by-unit webinars. 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Please visit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http://ccgpsmathematics9-10.wikispaces.com/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                       to share your feedback..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 After reviewing the remaining units, please contact us with content area focus/format suggestions for future webinars.</a:t>
            </a: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James Pratt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jpratt@doe.k12.ga.us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          Brooke Kline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bkline@doe.k12.ga.us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Secondary Mathematics Specialists</a:t>
            </a: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62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9143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Welcome!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382000" cy="47244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For today’s session have you: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read the mathematics CCGPS?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read the unit and worked through the tasks in the unit?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downloaded and saved the documents from this session?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Ask questions and share resources/ideas for the common good.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 pitchFamily="34" charset="0"/>
              </a:rPr>
              <a:t> Bookmark and become active in the 9-10 wiki.  If you are still wondering what a wiki is, we will discuss this near the end of the session.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761999"/>
          </a:xfrm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Misconception?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143000"/>
            <a:ext cx="8686800" cy="4953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3" descr="pha0576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066800"/>
            <a:ext cx="5638800" cy="4923845"/>
          </a:xfrm>
          <a:prstGeom prst="rec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76200">
            <a:solidFill>
              <a:schemeClr val="tx2">
                <a:alpha val="98822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279525"/>
          </a:xfrm>
        </p:spPr>
        <p:txBody>
          <a:bodyPr/>
          <a:lstStyle/>
          <a:p>
            <a:pPr eaLnBrk="1" hangingPunct="1"/>
            <a:r>
              <a:rPr lang="en-US" dirty="0" smtClean="0"/>
              <a:t>What do we do with mistakes and misconceptions?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714500"/>
            <a:ext cx="8839200" cy="45339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Avoid them whenever possible?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i="1" dirty="0" smtClean="0"/>
              <a:t>    "If I warn learners about the misconceptions as I teach, they are less likely to happen. </a:t>
            </a:r>
            <a:br>
              <a:rPr lang="en-US" i="1" dirty="0" smtClean="0"/>
            </a:br>
            <a:r>
              <a:rPr lang="en-US" i="1" dirty="0" smtClean="0"/>
              <a:t>Prevention is better than cure.”</a:t>
            </a:r>
          </a:p>
          <a:p>
            <a:pPr eaLnBrk="1" hangingPunct="1"/>
            <a:r>
              <a:rPr lang="en-US" sz="4000" dirty="0" smtClean="0"/>
              <a:t>Use them as learning opportunities?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"I actively encourage learners to make mistakes and to learn from them.”</a:t>
            </a:r>
            <a:endParaRPr lang="en-US" dirty="0" smtClean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5486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~09801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9.13.11 Mathematics Curriculum Supervisors Update Webinar</Template>
  <TotalTime>5460</TotalTime>
  <Words>2334</Words>
  <Application>Microsoft Office PowerPoint</Application>
  <PresentationFormat>On-screen Show (4:3)</PresentationFormat>
  <Paragraphs>370</Paragraphs>
  <Slides>44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~0980123</vt:lpstr>
      <vt:lpstr>CCGPS Mathematics Unit-by-Unit Grade Level Webinar Coordinate Algebra &amp; Accelerated Coordinate Algebra/Analytic Geometry A Unit 5: Transformations in the Coordinate Plane September 20, 2012</vt:lpstr>
      <vt:lpstr>CCGPS Mathematics Unit-by-Unit Grade Level Webinar Coordinate Algebra &amp; Accelerated Coordinate Algebra/Analytic Geometry A Unit 5: Transformations in the Coordinate Plane September 20, 2012</vt:lpstr>
      <vt:lpstr>Expectations and clearing up confusion</vt:lpstr>
      <vt:lpstr>Expectations and clearing up confusion</vt:lpstr>
      <vt:lpstr>Welcome!</vt:lpstr>
      <vt:lpstr>Welcome!</vt:lpstr>
      <vt:lpstr>Welcome!</vt:lpstr>
      <vt:lpstr>Misconception?</vt:lpstr>
      <vt:lpstr>What do we do with mistakes and misconceptions?</vt:lpstr>
      <vt:lpstr>Diagnostic teaching.</vt:lpstr>
      <vt:lpstr>Activate your Brain </vt:lpstr>
      <vt:lpstr>Misconceptions</vt:lpstr>
      <vt:lpstr>Misconceptions</vt:lpstr>
      <vt:lpstr>Importance of Dealing with Misconceptions</vt:lpstr>
      <vt:lpstr>Some principles to consider</vt:lpstr>
      <vt:lpstr>Activate your Brain </vt:lpstr>
      <vt:lpstr>Activate your Brain </vt:lpstr>
      <vt:lpstr>What’s the big idea?</vt:lpstr>
      <vt:lpstr>What’s the big idea?</vt:lpstr>
      <vt:lpstr>What’s the big idea? Standards for Mathematical Practice</vt:lpstr>
      <vt:lpstr>Basic Understandings for Teachers</vt:lpstr>
      <vt:lpstr>Questions that arose</vt:lpstr>
      <vt:lpstr>Coherence and Focus – Unit 5</vt:lpstr>
      <vt:lpstr>Coherence and Focus – Unit 5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Assessment</vt:lpstr>
      <vt:lpstr>Assessment</vt:lpstr>
      <vt:lpstr>Suggestions for getting started:</vt:lpstr>
      <vt:lpstr>Resource List</vt:lpstr>
      <vt:lpstr>What is a Wiki?</vt:lpstr>
      <vt:lpstr>Resources</vt:lpstr>
      <vt:lpstr>Resources</vt:lpstr>
      <vt:lpstr>Resources</vt:lpstr>
      <vt:lpstr>Resources</vt:lpstr>
      <vt:lpstr>Thank You!  Please visit http://ccgpsmathematics9-10.wikispaces.com/  to share your feedback, ask questions, and share your ideas and resources!  Please visit https://www.georgiastandards.org/Common-Core/Pages/Math.aspx to join the 9-12 Mathematics email listserve. 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</dc:title>
  <dc:creator> </dc:creator>
  <cp:lastModifiedBy> </cp:lastModifiedBy>
  <cp:revision>542</cp:revision>
  <dcterms:created xsi:type="dcterms:W3CDTF">2012-04-02T19:02:51Z</dcterms:created>
  <dcterms:modified xsi:type="dcterms:W3CDTF">2012-09-17T13:08:48Z</dcterms:modified>
</cp:coreProperties>
</file>